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5"/>
    <p:sldMasterId id="2147483686" r:id="rId6"/>
    <p:sldMasterId id="2147483703" r:id="rId7"/>
    <p:sldMasterId id="2147483699" r:id="rId8"/>
    <p:sldMasterId id="2147483705" r:id="rId9"/>
    <p:sldMasterId id="2147483701" r:id="rId10"/>
    <p:sldMasterId id="2147483714" r:id="rId11"/>
    <p:sldMasterId id="2147483707" r:id="rId12"/>
    <p:sldMasterId id="2147483716" r:id="rId13"/>
    <p:sldMasterId id="2147483784" r:id="rId14"/>
  </p:sldMasterIdLst>
  <p:notesMasterIdLst>
    <p:notesMasterId r:id="rId26"/>
  </p:notesMasterIdLst>
  <p:handoutMasterIdLst>
    <p:handoutMasterId r:id="rId27"/>
  </p:handoutMasterIdLst>
  <p:sldIdLst>
    <p:sldId id="256" r:id="rId15"/>
    <p:sldId id="311" r:id="rId16"/>
    <p:sldId id="312" r:id="rId17"/>
    <p:sldId id="313" r:id="rId18"/>
    <p:sldId id="314" r:id="rId19"/>
    <p:sldId id="310" r:id="rId20"/>
    <p:sldId id="315" r:id="rId21"/>
    <p:sldId id="300" r:id="rId22"/>
    <p:sldId id="317" r:id="rId23"/>
    <p:sldId id="316" r:id="rId24"/>
    <p:sldId id="30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273248"/>
    <a:srgbClr val="009CA6"/>
    <a:srgbClr val="28334A"/>
    <a:srgbClr val="5AC5CB"/>
    <a:srgbClr val="7A9A01"/>
    <a:srgbClr val="FFFFFF"/>
    <a:srgbClr val="001020"/>
    <a:srgbClr val="5CC6CC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84171" autoAdjust="0"/>
  </p:normalViewPr>
  <p:slideViewPr>
    <p:cSldViewPr snapToGrid="0">
      <p:cViewPr varScale="1">
        <p:scale>
          <a:sx n="69" d="100"/>
          <a:sy n="69" d="100"/>
        </p:scale>
        <p:origin x="92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842242328372956"/>
          <c:y val="6.5340256746862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102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Home Sales</c:v>
                </c:pt>
              </c:strCache>
            </c:strRef>
          </c:tx>
          <c:dPt>
            <c:idx val="0"/>
            <c:bubble3D val="0"/>
            <c:spPr>
              <a:solidFill>
                <a:srgbClr val="ED8B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3B-4C45-9EF5-A25AC701F190}"/>
              </c:ext>
            </c:extLst>
          </c:dPt>
          <c:dPt>
            <c:idx val="1"/>
            <c:bubble3D val="0"/>
            <c:spPr>
              <a:solidFill>
                <a:srgbClr val="2732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68-4F72-9621-FB7C9E205613}"/>
              </c:ext>
            </c:extLst>
          </c:dPt>
          <c:dPt>
            <c:idx val="2"/>
            <c:bubble3D val="0"/>
            <c:spPr>
              <a:solidFill>
                <a:srgbClr val="009CA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3B-4C45-9EF5-A25AC701F1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$199,000 &amp; under</c:v>
                </c:pt>
                <c:pt idx="1">
                  <c:v>$200,000 - $499,000</c:v>
                </c:pt>
                <c:pt idx="2">
                  <c:v>$500,000 &amp; up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0.10199999999999999</c:v>
                </c:pt>
                <c:pt idx="1">
                  <c:v>0.74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8-4F72-9621-FB7C9E205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663066753256543"/>
          <c:y val="0.17225511349112474"/>
          <c:w val="0.24974178445995573"/>
          <c:h val="0.6557968424381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102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0.40961</cdr:x>
      <cdr:y>0.45563</cdr:y>
    </cdr:from>
    <cdr:to>
      <cdr:x>0.59039</cdr:x>
      <cdr:y>0.56161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3976" y="1682633"/>
          <a:ext cx="1105158" cy="391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3,129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AD022F-A6CE-4169-A42A-0AF7FD46580D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A85515-BCA6-46F6-911F-CA76FEE38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4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F0EC5-9DFE-46C8-BA2F-724233EF5C5B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1C898-37CD-4874-9669-C54D6932F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A0F10-FDF9-43A2-8BB6-C58B6EE207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A0F10-FDF9-43A2-8BB6-C58B6EE2072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5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A0F10-FDF9-43A2-8BB6-C58B6EE2072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5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0150" lvl="4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46075" algn="l"/>
              </a:tabLst>
            </a:pPr>
            <a:r>
              <a:rPr lang="en-US" sz="1200" dirty="0"/>
              <a:t>1% to 10% for Residence Homestead </a:t>
            </a:r>
          </a:p>
          <a:p>
            <a:pPr marL="1200150" lvl="4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46075" algn="l"/>
              </a:tabLst>
            </a:pPr>
            <a:r>
              <a:rPr lang="en-US" sz="1200" dirty="0"/>
              <a:t>Over 65 $65,000 to $85,000 </a:t>
            </a:r>
          </a:p>
          <a:p>
            <a:pPr marL="1200150" lvl="4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46075" algn="l"/>
              </a:tabLst>
            </a:pPr>
            <a:r>
              <a:rPr lang="en-US" sz="1200" dirty="0"/>
              <a:t>Disabled Person Exemption $12,500 to $85,000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$5,000 off the appraised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1C898-37CD-4874-9669-C54D6932FA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4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0444" y="688489"/>
            <a:ext cx="6024283" cy="2821474"/>
          </a:xfrm>
        </p:spPr>
        <p:txBody>
          <a:bodyPr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0444" y="3602038"/>
            <a:ext cx="6024283" cy="1655762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rgbClr val="5AC5C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196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09130" y="688488"/>
            <a:ext cx="5877260" cy="1333950"/>
          </a:xfrm>
        </p:spPr>
        <p:txBody>
          <a:bodyPr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9129" y="2117483"/>
            <a:ext cx="594180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59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4909" y="1062681"/>
            <a:ext cx="3167448" cy="1372244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909" y="2786492"/>
            <a:ext cx="352579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AC5C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87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673" y="1204857"/>
            <a:ext cx="4182035" cy="219456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26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2529" y="753762"/>
            <a:ext cx="3183925" cy="138395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5826" y="753762"/>
            <a:ext cx="641727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AC5C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65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5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47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49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5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30" y="365125"/>
            <a:ext cx="8394469" cy="1325563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330" y="1886989"/>
            <a:ext cx="8394470" cy="3923607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>
                <a:solidFill>
                  <a:schemeClr val="accent2"/>
                </a:solidFill>
              </a:defRPr>
            </a:lvl1pPr>
            <a:lvl2pPr marL="800100" indent="-342900"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chemeClr val="accent4"/>
              </a:buClr>
              <a:defRPr sz="1800"/>
            </a:lvl3pPr>
            <a:lvl4pPr>
              <a:buClr>
                <a:schemeClr val="accent4"/>
              </a:buClr>
              <a:defRPr sz="1700"/>
            </a:lvl4pPr>
            <a:lvl5pPr>
              <a:buClr>
                <a:schemeClr val="accent4"/>
              </a:buCl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7778" y="236992"/>
            <a:ext cx="1787979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Division Name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36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88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71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81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77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9397" y="1484555"/>
            <a:ext cx="11130579" cy="666974"/>
          </a:xfrm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344" y="2558546"/>
            <a:ext cx="9144000" cy="625718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solidFill>
                  <a:srgbClr val="5AC5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341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108" y="1122362"/>
            <a:ext cx="4753233" cy="2479675"/>
          </a:xfrm>
        </p:spPr>
        <p:txBody>
          <a:bodyPr anchor="ctr" anchorCtr="0">
            <a:norm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9782" y="1225377"/>
            <a:ext cx="4917991" cy="67756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52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2141" y="677732"/>
            <a:ext cx="8462683" cy="1702678"/>
          </a:xfr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2141" y="2730670"/>
            <a:ext cx="8462683" cy="286330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AC5C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27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30" y="365125"/>
            <a:ext cx="8394469" cy="1325563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330" y="1886989"/>
            <a:ext cx="8394470" cy="3923607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>
                <a:solidFill>
                  <a:schemeClr val="accent2"/>
                </a:solidFill>
              </a:defRPr>
            </a:lvl1pPr>
            <a:lvl2pPr marL="800100" indent="-342900"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chemeClr val="accent4"/>
              </a:buClr>
              <a:defRPr sz="1800"/>
            </a:lvl3pPr>
            <a:lvl4pPr>
              <a:buClr>
                <a:schemeClr val="accent4"/>
              </a:buClr>
              <a:defRPr sz="1700"/>
            </a:lvl4pPr>
            <a:lvl5pPr>
              <a:buClr>
                <a:schemeClr val="accent4"/>
              </a:buCl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7778" y="236992"/>
            <a:ext cx="1787979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Division Name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5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300" y="860612"/>
            <a:ext cx="5246145" cy="2108498"/>
          </a:xfrm>
        </p:spPr>
        <p:txBody>
          <a:bodyPr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299" y="3160974"/>
            <a:ext cx="5131397" cy="205648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AC5C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89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544" y="1398494"/>
            <a:ext cx="10515600" cy="634702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502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30" y="365125"/>
            <a:ext cx="8394469" cy="1325563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330" y="1886989"/>
            <a:ext cx="8394470" cy="3923607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>
                <a:solidFill>
                  <a:schemeClr val="accent2"/>
                </a:solidFill>
              </a:defRPr>
            </a:lvl1pPr>
            <a:lvl2pPr marL="800100" indent="-342900"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chemeClr val="accent4"/>
              </a:buClr>
              <a:defRPr sz="1800"/>
            </a:lvl3pPr>
            <a:lvl4pPr>
              <a:buClr>
                <a:schemeClr val="accent4"/>
              </a:buClr>
              <a:defRPr sz="1700"/>
            </a:lvl4pPr>
            <a:lvl5pPr>
              <a:buClr>
                <a:schemeClr val="accent4"/>
              </a:buCl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7778" y="236992"/>
            <a:ext cx="1787979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Division Name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7012" y="648544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A83E08E-13E6-494A-8905-9942903CF9B0}" type="slidenum">
              <a:rPr lang="en-US" sz="1100" smtClean="0">
                <a:solidFill>
                  <a:srgbClr val="5AC5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5AC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5AF33-E7C6-4612-8228-22013904AB4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B6EF-7432-4DA1-8054-B61FE61921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487012" y="648544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A83E08E-13E6-494A-8905-9942903CF9B0}" type="slidenum">
              <a:rPr lang="en-US" sz="1100" smtClean="0">
                <a:solidFill>
                  <a:srgbClr val="5AC5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5AC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6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ADF0-149A-4EBB-8FAA-8E0E3B728937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7012" y="648544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A83E08E-13E6-494A-8905-9942903CF9B0}" type="slidenum">
              <a:rPr lang="en-US" sz="1100" smtClean="0">
                <a:solidFill>
                  <a:srgbClr val="5AC5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5AC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0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25418-BC5A-4FE3-BF55-82C63DB7BA8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6024-34A5-4AB2-A7B5-DD309EE4B5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7012" y="648544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A83E08E-13E6-494A-8905-9942903CF9B0}" type="slidenum">
              <a:rPr lang="en-US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2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6682-E5DF-4D70-949B-B47A2CB2B7D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487012" y="648544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A83E08E-13E6-494A-8905-9942903CF9B0}" type="slidenum">
              <a:rPr lang="en-US" sz="1100" smtClean="0">
                <a:solidFill>
                  <a:srgbClr val="5AC5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5AC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9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141-9185-40D1-9A33-85B6D5D3CBE9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92F6-7E66-4913-B597-A09A9C815F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7012" y="648544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A83E08E-13E6-494A-8905-9942903CF9B0}" type="slidenum">
              <a:rPr lang="en-US" sz="11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80" r:id="rId2"/>
    <p:sldLayoutId id="21474837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D91C-0965-450E-9CDE-783A10EF3D28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0137-7078-4088-A016-32492C8C0CB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87012" y="648544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A83E08E-13E6-494A-8905-9942903CF9B0}" type="slidenum">
              <a:rPr lang="en-US" sz="11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ECCC-EB79-4C79-9BA9-7C2F3D08963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1FC76-08E5-470B-A84B-CC451653E1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7012" y="648544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A83E08E-13E6-494A-8905-9942903CF9B0}" type="slidenum">
              <a:rPr lang="en-US" sz="1100" smtClean="0">
                <a:solidFill>
                  <a:srgbClr val="5AC5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5AC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2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F5EB9-C0FA-4E33-880A-0511BDDA7FBD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87012" y="648544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A83E08E-13E6-494A-8905-9942903CF9B0}" type="slidenum">
              <a:rPr lang="en-US" sz="1100" smtClean="0">
                <a:solidFill>
                  <a:srgbClr val="5AC5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5AC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8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9CF2-A108-4907-B352-E50A02F0AD0A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FE0D-8B9F-4450-A06A-056BE2C00CF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7012" y="648544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A83E08E-13E6-494A-8905-9942903CF9B0}" type="slidenum">
              <a:rPr lang="en-US" sz="1100" smtClean="0">
                <a:solidFill>
                  <a:srgbClr val="5AC5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5AC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0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xar.org/1515/Tax-Assessor-Collector" TargetMode="External"/><Relationship Id="rId2" Type="http://schemas.openxmlformats.org/officeDocument/2006/relationships/hyperlink" Target="http://www.bcad.org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swbc.com/residential-property-tax-protest-services" TargetMode="External"/><Relationship Id="rId4" Type="http://schemas.openxmlformats.org/officeDocument/2006/relationships/hyperlink" Target="https://comptroller.texas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a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r="-8851"/>
          <a:stretch/>
        </p:blipFill>
        <p:spPr>
          <a:xfrm>
            <a:off x="-72603" y="0"/>
            <a:ext cx="957172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778" y="0"/>
            <a:ext cx="6079222" cy="687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97" y="622859"/>
            <a:ext cx="2630728" cy="6400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36827" y="4998517"/>
            <a:ext cx="5242469" cy="188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cap="all" dirty="0">
                <a:solidFill>
                  <a:srgbClr val="5AC5CB"/>
                </a:solidFill>
                <a:latin typeface="Arial" panose="020B0604020202020204" pitchFamily="34" charset="0"/>
              </a:rPr>
              <a:t>Presented by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Gary Rivas, President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SWBC Ad Valorem Tax Advisors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Nikki McNish, Vice President of Operations SWBC Ad Valorem Tax Advisors   </a:t>
            </a:r>
          </a:p>
          <a:p>
            <a:pPr>
              <a:lnSpc>
                <a:spcPts val="1300"/>
              </a:lnSpc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2424" y="4822352"/>
            <a:ext cx="685800" cy="45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6828" y="1687066"/>
            <a:ext cx="5131397" cy="1399718"/>
          </a:xfrm>
        </p:spPr>
        <p:txBody>
          <a:bodyPr>
            <a:normAutofit/>
          </a:bodyPr>
          <a:lstStyle/>
          <a:p>
            <a:pPr algn="r">
              <a:lnSpc>
                <a:spcPts val="4800"/>
              </a:lnSpc>
            </a:pPr>
            <a:r>
              <a:rPr lang="en-US" sz="3600" dirty="0">
                <a:solidFill>
                  <a:schemeClr val="tx2"/>
                </a:solidFill>
              </a:rPr>
              <a:t>Protesting Your Property Taxes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6827" y="3134277"/>
            <a:ext cx="5131397" cy="109925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</a:rPr>
              <a:t>How to be Your Own Advocate</a:t>
            </a:r>
          </a:p>
        </p:txBody>
      </p:sp>
    </p:spTree>
    <p:extLst>
      <p:ext uri="{BB962C8B-B14F-4D97-AF65-F5344CB8AC3E}">
        <p14:creationId xmlns:p14="http://schemas.microsoft.com/office/powerpoint/2010/main" val="2777847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1407" y="3687632"/>
            <a:ext cx="8462683" cy="170267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273248"/>
                </a:solidFill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347" y="1350617"/>
            <a:ext cx="2470804" cy="24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6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3298"/>
            <a:ext cx="12192000" cy="630839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273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Tax Resources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1959533"/>
            <a:ext cx="9906000" cy="463097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endParaRPr lang="en-US" sz="1400" dirty="0"/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/>
              <a:t>Bexar Appraisal District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Responsible for the appraisal of property and exemption administration in Bexar County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ED8B00"/>
                </a:solidFill>
                <a:hlinkClick r:id="rId2"/>
              </a:rPr>
              <a:t>http://www.bcad.org/</a:t>
            </a:r>
            <a:endParaRPr lang="en-US" sz="1600" dirty="0">
              <a:solidFill>
                <a:srgbClr val="ED8B00"/>
              </a:solidFill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en-US" sz="1000" dirty="0"/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/>
              <a:t>Bexar County Tax Assessor Collector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Responsible for the assessment and collection of taxes for all taxing jurisdictions in Bexar County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5AC5CB"/>
                </a:solidFill>
                <a:hlinkClick r:id="rId3"/>
              </a:rPr>
              <a:t>https://www.bexar.org/1515/Tax-Assessor-Collector</a:t>
            </a:r>
            <a:endParaRPr lang="en-US" sz="1600" dirty="0">
              <a:solidFill>
                <a:srgbClr val="5AC5CB"/>
              </a:solidFill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en-US" sz="1050" b="1" dirty="0"/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/>
              <a:t>Texas Comptroller of Public Accounts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Oversees the Texas Property Tax System – Good source for Property Tax Information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hlinkClick r:id="rId4"/>
              </a:rPr>
              <a:t>https://comptroller.texas.gov/</a:t>
            </a:r>
            <a:endParaRPr lang="en-US" sz="1600" dirty="0"/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en-US" sz="1000" dirty="0"/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/>
              <a:t>SWBC Ad Valorem Tax Advisors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hlinkClick r:id="rId5"/>
              </a:rPr>
              <a:t>https://www.swbc.com/residential-property-tax-protest-services</a:t>
            </a:r>
            <a:endParaRPr lang="en-US" sz="1600" dirty="0"/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en-US" sz="1200" dirty="0"/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067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4944"/>
            <a:ext cx="12192000" cy="63083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273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Antonio Market Stats – March 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996" y="2370670"/>
            <a:ext cx="245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AC5CB"/>
                </a:solidFill>
              </a:rPr>
              <a:t>$177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137" y="2890893"/>
            <a:ext cx="2796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73248"/>
                </a:solidFill>
              </a:rPr>
              <a:t>Average Price Per Sq. Ft.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322008" y="2622655"/>
            <a:ext cx="1247" cy="2998930"/>
          </a:xfrm>
          <a:prstGeom prst="straightConnector1">
            <a:avLst/>
          </a:prstGeom>
          <a:ln w="76200">
            <a:solidFill>
              <a:srgbClr val="7A9A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22465" y="2589578"/>
            <a:ext cx="80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3248"/>
                </a:solidFill>
              </a:rPr>
              <a:t>2%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752216688"/>
              </p:ext>
            </p:extLst>
          </p:nvPr>
        </p:nvGraphicFramePr>
        <p:xfrm>
          <a:off x="5782643" y="2211418"/>
          <a:ext cx="6113110" cy="369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23"/>
          <p:cNvSpPr/>
          <p:nvPr/>
        </p:nvSpPr>
        <p:spPr>
          <a:xfrm>
            <a:off x="567899" y="3991775"/>
            <a:ext cx="23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73248"/>
                </a:solidFill>
              </a:rPr>
              <a:t>Average Home Price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606" y="4577863"/>
            <a:ext cx="245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AC5CB"/>
                </a:solidFill>
              </a:rPr>
              <a:t>$314,945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28336" y="3631710"/>
            <a:ext cx="80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3248"/>
                </a:solidFill>
              </a:rPr>
              <a:t>1%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5996" y="3482681"/>
            <a:ext cx="245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AC5CB"/>
                </a:solidFill>
              </a:rPr>
              <a:t>$366,834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22465" y="4762529"/>
            <a:ext cx="80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3248"/>
                </a:solidFill>
              </a:rPr>
              <a:t>0%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110" y="508535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73248"/>
                </a:solidFill>
              </a:rPr>
              <a:t>Median Home Price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691802" y="3233391"/>
            <a:ext cx="1834510" cy="2141643"/>
            <a:chOff x="4911730" y="2109818"/>
            <a:chExt cx="1834510" cy="214164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1730" y="2268988"/>
              <a:ext cx="1741826" cy="198247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488536" y="2789292"/>
              <a:ext cx="820824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D8B00"/>
                  </a:solidFill>
                </a:rPr>
                <a:t>72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9200" y="2109818"/>
              <a:ext cx="1717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73248"/>
                  </a:solidFill>
                </a:rPr>
                <a:t>DOM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71860" y="2245675"/>
            <a:ext cx="2814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D8B00"/>
                </a:solidFill>
              </a:rPr>
              <a:t>3.2</a:t>
            </a:r>
          </a:p>
          <a:p>
            <a:pPr algn="ctr"/>
            <a:r>
              <a:rPr lang="en-US" dirty="0"/>
              <a:t>Months of Inventory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03773" y="5649578"/>
            <a:ext cx="6038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D8B00"/>
                </a:solidFill>
              </a:rPr>
              <a:t>$1,815</a:t>
            </a:r>
          </a:p>
          <a:p>
            <a:pPr algn="ctr"/>
            <a:r>
              <a:rPr lang="en-US" dirty="0"/>
              <a:t>Average Residential Rental Price</a:t>
            </a: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 flipV="1">
            <a:off x="6632059" y="3625278"/>
            <a:ext cx="0" cy="1487924"/>
          </a:xfrm>
          <a:prstGeom prst="straightConnector1">
            <a:avLst/>
          </a:prstGeom>
          <a:ln w="76200">
            <a:solidFill>
              <a:srgbClr val="ED8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43399" y="4632694"/>
            <a:ext cx="1597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100% increase from last year </a:t>
            </a:r>
          </a:p>
        </p:txBody>
      </p:sp>
    </p:spTree>
    <p:extLst>
      <p:ext uri="{BB962C8B-B14F-4D97-AF65-F5344CB8AC3E}">
        <p14:creationId xmlns:p14="http://schemas.microsoft.com/office/powerpoint/2010/main" val="5667119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771" y="790929"/>
            <a:ext cx="5714859" cy="6624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73248"/>
                </a:solidFill>
              </a:rPr>
              <a:t>State of Property Taxes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014" y="2819851"/>
            <a:ext cx="27693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61360" y="1453416"/>
            <a:ext cx="790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CA6"/>
                </a:solidFill>
              </a:rPr>
              <a:t>County Appraisals are In…..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472" y="2819851"/>
            <a:ext cx="247936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241" y="2819851"/>
            <a:ext cx="244687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81129" y="2348091"/>
            <a:ext cx="247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3248"/>
                </a:solidFill>
              </a:rPr>
              <a:t>Bexar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1015" y="2348129"/>
            <a:ext cx="276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3248"/>
                </a:solidFill>
              </a:rPr>
              <a:t>Comal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10872" y="2348092"/>
            <a:ext cx="244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3248"/>
                </a:solidFill>
              </a:rPr>
              <a:t>Kendall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81129" y="4765304"/>
            <a:ext cx="247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3248"/>
                </a:solidFill>
              </a:rPr>
              <a:t>$360,000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50860" y="4765303"/>
            <a:ext cx="240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3248"/>
                </a:solidFill>
              </a:rPr>
              <a:t>$597,000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71014" y="4765303"/>
            <a:ext cx="276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3248"/>
                </a:solidFill>
              </a:rPr>
              <a:t>$443,000</a:t>
            </a:r>
          </a:p>
        </p:txBody>
      </p:sp>
    </p:spTree>
    <p:extLst>
      <p:ext uri="{BB962C8B-B14F-4D97-AF65-F5344CB8AC3E}">
        <p14:creationId xmlns:p14="http://schemas.microsoft.com/office/powerpoint/2010/main" val="308449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946771" y="790929"/>
            <a:ext cx="5714859" cy="6624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73248"/>
                </a:solidFill>
              </a:rPr>
              <a:t>Home Value Appraisal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800" y="1453416"/>
            <a:ext cx="790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CA6"/>
                </a:solidFill>
              </a:rPr>
              <a:t>January 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4561">
            <a:off x="8557761" y="1713549"/>
            <a:ext cx="2803125" cy="2990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724561">
            <a:off x="9204511" y="2705133"/>
            <a:ext cx="15096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009CA6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3352800" y="2176817"/>
            <a:ext cx="4434064" cy="330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The appraisal district determines your home’s value as of January 1 by calculating the market value of your property based on neighborhood sales and what it could most likely sell for.</a:t>
            </a:r>
          </a:p>
        </p:txBody>
      </p:sp>
    </p:spTree>
    <p:extLst>
      <p:ext uri="{BB962C8B-B14F-4D97-AF65-F5344CB8AC3E}">
        <p14:creationId xmlns:p14="http://schemas.microsoft.com/office/powerpoint/2010/main" val="210271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02000" y="1453952"/>
            <a:ext cx="790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CA6"/>
                </a:solidFill>
              </a:rPr>
              <a:t>May 15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46771" y="790929"/>
            <a:ext cx="6441069" cy="6624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73248"/>
                </a:solidFill>
              </a:rPr>
              <a:t>“Notice of Protest” Deadline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302000" y="2193279"/>
            <a:ext cx="4236720" cy="27008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400" dirty="0"/>
              <a:t>This is your last day to file a “Notice of Protest” to your appraisal district. For Bexar County’s Appraisal District, visit </a:t>
            </a:r>
            <a:r>
              <a:rPr lang="en-US" sz="2400" dirty="0">
                <a:solidFill>
                  <a:srgbClr val="ED8B00"/>
                </a:solidFill>
                <a:hlinkClick r:id="rId3"/>
              </a:rPr>
              <a:t>www.bcad.org</a:t>
            </a:r>
            <a:r>
              <a:rPr lang="en-US" sz="24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4596">
            <a:off x="8301422" y="1886125"/>
            <a:ext cx="3161925" cy="3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4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8585F9F-9421-7821-0872-3DB473D6BCEE}"/>
              </a:ext>
            </a:extLst>
          </p:cNvPr>
          <p:cNvSpPr txBox="1"/>
          <p:nvPr/>
        </p:nvSpPr>
        <p:spPr>
          <a:xfrm>
            <a:off x="1248937" y="5818122"/>
            <a:ext cx="10343973" cy="68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l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Residence Homestead with an Over 65 or Disabled Exemption can benefit from tax rate compressions </a:t>
            </a:r>
          </a:p>
          <a:p>
            <a:pPr marL="0" lvl="2" algn="l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(It’s a </a:t>
            </a:r>
            <a:r>
              <a:rPr lang="en-US" b="1" dirty="0"/>
              <a:t>ceiling</a:t>
            </a:r>
            <a:r>
              <a:rPr lang="en-US" dirty="0"/>
              <a:t> not a </a:t>
            </a:r>
            <a:r>
              <a:rPr lang="en-US" b="1" dirty="0"/>
              <a:t>freeze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0012"/>
            <a:ext cx="12192000" cy="63083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273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currently in place….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82" y="4922679"/>
            <a:ext cx="583982" cy="608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70" y="2353054"/>
            <a:ext cx="508007" cy="630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81" y="3928963"/>
            <a:ext cx="592710" cy="59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88" y="5909384"/>
            <a:ext cx="575574" cy="552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E6457E-768C-E430-3938-0C3636ACB050}"/>
              </a:ext>
            </a:extLst>
          </p:cNvPr>
          <p:cNvSpPr txBox="1"/>
          <p:nvPr/>
        </p:nvSpPr>
        <p:spPr>
          <a:xfrm>
            <a:off x="1248934" y="2280292"/>
            <a:ext cx="10343975" cy="1810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Homestead Exemptions can begin the day you move into your new residence</a:t>
            </a:r>
          </a:p>
          <a:p>
            <a:pPr marL="346075" lvl="2" indent="277813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Prorated from the day you own and reside in your new home</a:t>
            </a:r>
          </a:p>
          <a:p>
            <a:pPr marL="623888" lvl="2" indent="-277813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324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 Homestead Cap takes effect on January 1 of the following year the property qualified for the Homestead Exemption (cap will only kick in if the value increases more than 10%)</a:t>
            </a:r>
          </a:p>
          <a:p>
            <a:pPr lvl="2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2300" dirty="0">
              <a:solidFill>
                <a:srgbClr val="273248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A8450-F8FE-307A-F698-F04566C5AA7F}"/>
              </a:ext>
            </a:extLst>
          </p:cNvPr>
          <p:cNvSpPr txBox="1"/>
          <p:nvPr/>
        </p:nvSpPr>
        <p:spPr>
          <a:xfrm>
            <a:off x="1248936" y="3861281"/>
            <a:ext cx="10389418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Bexar County offered a Homestead Exemption for the first time ever last 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149C7-0335-E3EC-8B00-A42697F83343}"/>
              </a:ext>
            </a:extLst>
          </p:cNvPr>
          <p:cNvSpPr txBox="1"/>
          <p:nvPr/>
        </p:nvSpPr>
        <p:spPr>
          <a:xfrm>
            <a:off x="1248936" y="5000760"/>
            <a:ext cx="7304049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l">
              <a:lnSpc>
                <a:spcPct val="110000"/>
              </a:lnSpc>
              <a:spcBef>
                <a:spcPts val="0"/>
              </a:spcBef>
              <a:tabLst>
                <a:tab pos="346075" algn="l"/>
              </a:tabLst>
            </a:pPr>
            <a:r>
              <a:rPr lang="en-US" sz="1800" dirty="0"/>
              <a:t>School District Homestead Exemption is $40,000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247960-0B8B-089A-EDB1-DFAF279FC325}"/>
              </a:ext>
            </a:extLst>
          </p:cNvPr>
          <p:cNvSpPr txBox="1"/>
          <p:nvPr/>
        </p:nvSpPr>
        <p:spPr>
          <a:xfrm>
            <a:off x="1248936" y="4211272"/>
            <a:ext cx="10343974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City of San Antonio increased Exemptible Value on a Homestead</a:t>
            </a:r>
          </a:p>
        </p:txBody>
      </p:sp>
    </p:spTree>
    <p:extLst>
      <p:ext uri="{BB962C8B-B14F-4D97-AF65-F5344CB8AC3E}">
        <p14:creationId xmlns:p14="http://schemas.microsoft.com/office/powerpoint/2010/main" val="2271718563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0012"/>
            <a:ext cx="12192000" cy="63083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273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currently in legislation….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2D118-326F-E12D-6E47-5D27204ADDC8}"/>
              </a:ext>
            </a:extLst>
          </p:cNvPr>
          <p:cNvSpPr txBox="1"/>
          <p:nvPr/>
        </p:nvSpPr>
        <p:spPr>
          <a:xfrm>
            <a:off x="730213" y="2357596"/>
            <a:ext cx="10731574" cy="4207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9CA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House Bill 2</a:t>
            </a:r>
            <a:endParaRPr lang="en-US" dirty="0">
              <a:solidFill>
                <a:srgbClr val="33323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33323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Reduces the state’s appraisal cap from 10% to 5% and would extend to not only residential but commercial property owners. It would also reduce the school district tax rate by $0.15</a:t>
            </a:r>
            <a:endParaRPr lang="en-US" sz="1600" dirty="0">
              <a:solidFill>
                <a:srgbClr val="3332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u="sng" dirty="0">
              <a:solidFill>
                <a:srgbClr val="33323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9C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Senate Bill 3</a:t>
            </a:r>
            <a:endParaRPr lang="en-US" dirty="0">
              <a:solidFill>
                <a:srgbClr val="3332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33323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Raises homestead exemption from $40,000 to $70,000 and gives homeowners over 65 a $30,000 (up from $10,000. Bringing their total homestead exemption to $100,000.</a:t>
            </a:r>
            <a:endParaRPr lang="en-US" sz="1600" dirty="0">
              <a:solidFill>
                <a:srgbClr val="3332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2833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22, 2023 – Passed in the Senate</a:t>
            </a:r>
            <a:endParaRPr lang="en-US" sz="1600" dirty="0">
              <a:solidFill>
                <a:srgbClr val="3332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u="sng" dirty="0">
              <a:solidFill>
                <a:srgbClr val="33323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9C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Senate Bill 4</a:t>
            </a:r>
            <a:r>
              <a:rPr lang="en-US" dirty="0">
                <a:solidFill>
                  <a:srgbClr val="009C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3332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33323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for additional tax rate compression.</a:t>
            </a:r>
            <a:endParaRPr lang="en-US" sz="1600" dirty="0">
              <a:solidFill>
                <a:srgbClr val="3332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2833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22, 2023 – Passed in the Senate</a:t>
            </a:r>
            <a:endParaRPr lang="en-US" sz="1600" i="1" dirty="0">
              <a:solidFill>
                <a:srgbClr val="333236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u="sng" dirty="0">
              <a:solidFill>
                <a:srgbClr val="009CA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9C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Senate Bill 1923</a:t>
            </a:r>
            <a:endParaRPr lang="en-US" dirty="0">
              <a:solidFill>
                <a:srgbClr val="3332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33323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Prohibits appraisal districts from suing property owners.</a:t>
            </a:r>
            <a:endParaRPr lang="en-US" sz="1600" dirty="0">
              <a:solidFill>
                <a:srgbClr val="3332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9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E536DE-4BA9-4A5A-27A1-8FB467C9D08C}"/>
              </a:ext>
            </a:extLst>
          </p:cNvPr>
          <p:cNvSpPr txBox="1">
            <a:spLocks/>
          </p:cNvSpPr>
          <p:nvPr/>
        </p:nvSpPr>
        <p:spPr>
          <a:xfrm>
            <a:off x="2701158" y="725310"/>
            <a:ext cx="9490841" cy="6308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rgbClr val="273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Rate Compression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C2626FE-F382-A02E-35D7-3B6B26F55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793734"/>
              </p:ext>
            </p:extLst>
          </p:nvPr>
        </p:nvGraphicFramePr>
        <p:xfrm>
          <a:off x="3382578" y="2223109"/>
          <a:ext cx="830390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8271">
                  <a:extLst>
                    <a:ext uri="{9D8B030D-6E8A-4147-A177-3AD203B41FA5}">
                      <a16:colId xmlns:a16="http://schemas.microsoft.com/office/drawing/2014/main" val="2224575085"/>
                    </a:ext>
                  </a:extLst>
                </a:gridCol>
                <a:gridCol w="1561171">
                  <a:extLst>
                    <a:ext uri="{9D8B030D-6E8A-4147-A177-3AD203B41FA5}">
                      <a16:colId xmlns:a16="http://schemas.microsoft.com/office/drawing/2014/main" val="2699688816"/>
                    </a:ext>
                  </a:extLst>
                </a:gridCol>
                <a:gridCol w="1739590">
                  <a:extLst>
                    <a:ext uri="{9D8B030D-6E8A-4147-A177-3AD203B41FA5}">
                      <a16:colId xmlns:a16="http://schemas.microsoft.com/office/drawing/2014/main" val="1316007617"/>
                    </a:ext>
                  </a:extLst>
                </a:gridCol>
                <a:gridCol w="1884556">
                  <a:extLst>
                    <a:ext uri="{9D8B030D-6E8A-4147-A177-3AD203B41FA5}">
                      <a16:colId xmlns:a16="http://schemas.microsoft.com/office/drawing/2014/main" val="3689676044"/>
                    </a:ext>
                  </a:extLst>
                </a:gridCol>
                <a:gridCol w="1940312">
                  <a:extLst>
                    <a:ext uri="{9D8B030D-6E8A-4147-A177-3AD203B41FA5}">
                      <a16:colId xmlns:a16="http://schemas.microsoft.com/office/drawing/2014/main" val="600539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ISD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% Change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Tax Savings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32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NEISD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2.554734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2.467554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3.41%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$261.54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897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NISD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2.563534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2.475454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3.43%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$264.24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957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SAISD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2.793834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2.709554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3.02%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3248"/>
                          </a:solidFill>
                        </a:rPr>
                        <a:t>$252.84</a:t>
                      </a:r>
                    </a:p>
                  </a:txBody>
                  <a:tcPr>
                    <a:lnL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3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893444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DF643E-926D-F269-5AE4-AAD730E43108}"/>
              </a:ext>
            </a:extLst>
          </p:cNvPr>
          <p:cNvSpPr txBox="1"/>
          <p:nvPr/>
        </p:nvSpPr>
        <p:spPr>
          <a:xfrm>
            <a:off x="3293370" y="1795345"/>
            <a:ext cx="476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ED8B00"/>
                </a:solidFill>
              </a:rPr>
              <a:t>Example based on $300,000 Home Value</a:t>
            </a:r>
          </a:p>
        </p:txBody>
      </p:sp>
    </p:spTree>
    <p:extLst>
      <p:ext uri="{BB962C8B-B14F-4D97-AF65-F5344CB8AC3E}">
        <p14:creationId xmlns:p14="http://schemas.microsoft.com/office/powerpoint/2010/main" val="144103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E536DE-4BA9-4A5A-27A1-8FB467C9D08C}"/>
              </a:ext>
            </a:extLst>
          </p:cNvPr>
          <p:cNvSpPr txBox="1">
            <a:spLocks/>
          </p:cNvSpPr>
          <p:nvPr/>
        </p:nvSpPr>
        <p:spPr>
          <a:xfrm>
            <a:off x="2701158" y="725310"/>
            <a:ext cx="9490841" cy="6308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rgbClr val="273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a Successful Value Protest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B9C73-1F36-F9E8-07CF-9793DCBD5022}"/>
              </a:ext>
            </a:extLst>
          </p:cNvPr>
          <p:cNvSpPr txBox="1"/>
          <p:nvPr/>
        </p:nvSpPr>
        <p:spPr>
          <a:xfrm>
            <a:off x="3552497" y="1356149"/>
            <a:ext cx="780918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28334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rgbClr val="28334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9CA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Understand your Notice of Appraised Value and what it is telling you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solidFill>
                <a:srgbClr val="009CA6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9CA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Verify the description and measurements are correct</a:t>
            </a:r>
            <a:endParaRPr lang="en-US" dirty="0">
              <a:solidFill>
                <a:srgbClr val="009CA6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solidFill>
                <a:srgbClr val="009CA6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9CA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="1" dirty="0">
                <a:solidFill>
                  <a:srgbClr val="009CA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esearch your property value in terms of Market Sales and Equal and Uniform level of Appraisal</a:t>
            </a:r>
            <a:endParaRPr lang="en-US" b="1" dirty="0">
              <a:solidFill>
                <a:srgbClr val="009CA6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solidFill>
                <a:srgbClr val="009CA6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9CA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File a Notice of Protest by May 15</a:t>
            </a:r>
            <a:endParaRPr lang="en-US" dirty="0">
              <a:solidFill>
                <a:srgbClr val="009CA6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solidFill>
                <a:srgbClr val="009CA6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9CA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Schedule an informal meeting with a staff appraiser</a:t>
            </a:r>
            <a:endParaRPr lang="en-US" dirty="0">
              <a:solidFill>
                <a:srgbClr val="009CA6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solidFill>
                <a:srgbClr val="009CA6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9CA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If you don’t reach an agreement, present your evidence to the Appraisal Review Board (Formal Hearing)</a:t>
            </a:r>
            <a:endParaRPr lang="en-US" dirty="0">
              <a:solidFill>
                <a:srgbClr val="009CA6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solidFill>
                <a:srgbClr val="009CA6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9CA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If you are still not satisfied with the ARB’s determination of value, you still have options</a:t>
            </a:r>
            <a:endParaRPr lang="en-US" dirty="0">
              <a:solidFill>
                <a:srgbClr val="009CA6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6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Custom 4">
      <a:dk1>
        <a:srgbClr val="333C40"/>
      </a:dk1>
      <a:lt1>
        <a:srgbClr val="28334A"/>
      </a:lt1>
      <a:dk2>
        <a:srgbClr val="5AC5CB"/>
      </a:dk2>
      <a:lt2>
        <a:srgbClr val="EAE6E3"/>
      </a:lt2>
      <a:accent1>
        <a:srgbClr val="5AC5CB"/>
      </a:accent1>
      <a:accent2>
        <a:srgbClr val="333C40"/>
      </a:accent2>
      <a:accent3>
        <a:srgbClr val="8FAD15"/>
      </a:accent3>
      <a:accent4>
        <a:srgbClr val="ED8B00"/>
      </a:accent4>
      <a:accent5>
        <a:srgbClr val="D539B5"/>
      </a:accent5>
      <a:accent6>
        <a:srgbClr val="E5554F"/>
      </a:accent6>
      <a:hlink>
        <a:srgbClr val="00B0F0"/>
      </a:hlink>
      <a:folHlink>
        <a:srgbClr val="333C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Custom 3">
      <a:dk1>
        <a:srgbClr val="343B52"/>
      </a:dk1>
      <a:lt1>
        <a:sysClr val="window" lastClr="FFFFFF"/>
      </a:lt1>
      <a:dk2>
        <a:srgbClr val="343B52"/>
      </a:dk2>
      <a:lt2>
        <a:srgbClr val="FFFFFF"/>
      </a:lt2>
      <a:accent1>
        <a:srgbClr val="A4538D"/>
      </a:accent1>
      <a:accent2>
        <a:srgbClr val="A4538D"/>
      </a:accent2>
      <a:accent3>
        <a:srgbClr val="60606C"/>
      </a:accent3>
      <a:accent4>
        <a:srgbClr val="454544"/>
      </a:accent4>
      <a:accent5>
        <a:srgbClr val="029CA8"/>
      </a:accent5>
      <a:accent6>
        <a:srgbClr val="ED8B00"/>
      </a:accent6>
      <a:hlink>
        <a:srgbClr val="ED8B00"/>
      </a:hlink>
      <a:folHlink>
        <a:srgbClr val="A4538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rgbClr val="333C40"/>
      </a:dk1>
      <a:lt1>
        <a:srgbClr val="28334A"/>
      </a:lt1>
      <a:dk2>
        <a:srgbClr val="5AC5CB"/>
      </a:dk2>
      <a:lt2>
        <a:srgbClr val="EAE6E3"/>
      </a:lt2>
      <a:accent1>
        <a:srgbClr val="5AC5CB"/>
      </a:accent1>
      <a:accent2>
        <a:srgbClr val="333C40"/>
      </a:accent2>
      <a:accent3>
        <a:srgbClr val="8FAD15"/>
      </a:accent3>
      <a:accent4>
        <a:srgbClr val="ED8B00"/>
      </a:accent4>
      <a:accent5>
        <a:srgbClr val="D539B5"/>
      </a:accent5>
      <a:accent6>
        <a:srgbClr val="E5554F"/>
      </a:accent6>
      <a:hlink>
        <a:srgbClr val="00B0F0"/>
      </a:hlink>
      <a:folHlink>
        <a:srgbClr val="333C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Custom 4">
      <a:dk1>
        <a:srgbClr val="333C40"/>
      </a:dk1>
      <a:lt1>
        <a:srgbClr val="28334A"/>
      </a:lt1>
      <a:dk2>
        <a:srgbClr val="5AC5CB"/>
      </a:dk2>
      <a:lt2>
        <a:srgbClr val="EAE6E3"/>
      </a:lt2>
      <a:accent1>
        <a:srgbClr val="5AC5CB"/>
      </a:accent1>
      <a:accent2>
        <a:srgbClr val="333C40"/>
      </a:accent2>
      <a:accent3>
        <a:srgbClr val="8FAD15"/>
      </a:accent3>
      <a:accent4>
        <a:srgbClr val="ED8B00"/>
      </a:accent4>
      <a:accent5>
        <a:srgbClr val="D539B5"/>
      </a:accent5>
      <a:accent6>
        <a:srgbClr val="E5554F"/>
      </a:accent6>
      <a:hlink>
        <a:srgbClr val="00B0F0"/>
      </a:hlink>
      <a:folHlink>
        <a:srgbClr val="333C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4">
      <a:dk1>
        <a:srgbClr val="FFFFFF"/>
      </a:dk1>
      <a:lt1>
        <a:srgbClr val="28334A"/>
      </a:lt1>
      <a:dk2>
        <a:srgbClr val="5AC5CB"/>
      </a:dk2>
      <a:lt2>
        <a:srgbClr val="EAE6E3"/>
      </a:lt2>
      <a:accent1>
        <a:srgbClr val="5AC5CB"/>
      </a:accent1>
      <a:accent2>
        <a:srgbClr val="333C40"/>
      </a:accent2>
      <a:accent3>
        <a:srgbClr val="8FAD15"/>
      </a:accent3>
      <a:accent4>
        <a:srgbClr val="ED8B00"/>
      </a:accent4>
      <a:accent5>
        <a:srgbClr val="D539B5"/>
      </a:accent5>
      <a:accent6>
        <a:srgbClr val="E5554F"/>
      </a:accent6>
      <a:hlink>
        <a:srgbClr val="ED8B00"/>
      </a:hlink>
      <a:folHlink>
        <a:srgbClr val="333C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Custom 4">
      <a:dk1>
        <a:srgbClr val="333C40"/>
      </a:dk1>
      <a:lt1>
        <a:srgbClr val="28334A"/>
      </a:lt1>
      <a:dk2>
        <a:srgbClr val="5AC5CB"/>
      </a:dk2>
      <a:lt2>
        <a:srgbClr val="EAE6E3"/>
      </a:lt2>
      <a:accent1>
        <a:srgbClr val="5AC5CB"/>
      </a:accent1>
      <a:accent2>
        <a:srgbClr val="333C40"/>
      </a:accent2>
      <a:accent3>
        <a:srgbClr val="8FAD15"/>
      </a:accent3>
      <a:accent4>
        <a:srgbClr val="ED8B00"/>
      </a:accent4>
      <a:accent5>
        <a:srgbClr val="D539B5"/>
      </a:accent5>
      <a:accent6>
        <a:srgbClr val="E5554F"/>
      </a:accent6>
      <a:hlink>
        <a:srgbClr val="00B0F0"/>
      </a:hlink>
      <a:folHlink>
        <a:srgbClr val="333C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Custom 3">
      <a:dk1>
        <a:srgbClr val="FFFFFF"/>
      </a:dk1>
      <a:lt1>
        <a:srgbClr val="28334A"/>
      </a:lt1>
      <a:dk2>
        <a:srgbClr val="5AC5CB"/>
      </a:dk2>
      <a:lt2>
        <a:srgbClr val="EAE6E3"/>
      </a:lt2>
      <a:accent1>
        <a:srgbClr val="5AC5CB"/>
      </a:accent1>
      <a:accent2>
        <a:srgbClr val="333C40"/>
      </a:accent2>
      <a:accent3>
        <a:srgbClr val="8FAD15"/>
      </a:accent3>
      <a:accent4>
        <a:srgbClr val="ED8B00"/>
      </a:accent4>
      <a:accent5>
        <a:srgbClr val="D539B5"/>
      </a:accent5>
      <a:accent6>
        <a:srgbClr val="E5554F"/>
      </a:accent6>
      <a:hlink>
        <a:srgbClr val="00B0F0"/>
      </a:hlink>
      <a:folHlink>
        <a:srgbClr val="333C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Custom 4">
      <a:dk1>
        <a:srgbClr val="333C40"/>
      </a:dk1>
      <a:lt1>
        <a:srgbClr val="28334A"/>
      </a:lt1>
      <a:dk2>
        <a:srgbClr val="5AC5CB"/>
      </a:dk2>
      <a:lt2>
        <a:srgbClr val="EAE6E3"/>
      </a:lt2>
      <a:accent1>
        <a:srgbClr val="5AC5CB"/>
      </a:accent1>
      <a:accent2>
        <a:srgbClr val="333C40"/>
      </a:accent2>
      <a:accent3>
        <a:srgbClr val="8FAD15"/>
      </a:accent3>
      <a:accent4>
        <a:srgbClr val="ED8B00"/>
      </a:accent4>
      <a:accent5>
        <a:srgbClr val="D539B5"/>
      </a:accent5>
      <a:accent6>
        <a:srgbClr val="E5554F"/>
      </a:accent6>
      <a:hlink>
        <a:srgbClr val="00B0F0"/>
      </a:hlink>
      <a:folHlink>
        <a:srgbClr val="333C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Custom Design">
  <a:themeElements>
    <a:clrScheme name="Custom 3">
      <a:dk1>
        <a:srgbClr val="FFFFFF"/>
      </a:dk1>
      <a:lt1>
        <a:srgbClr val="28334A"/>
      </a:lt1>
      <a:dk2>
        <a:srgbClr val="5AC5CB"/>
      </a:dk2>
      <a:lt2>
        <a:srgbClr val="EAE6E3"/>
      </a:lt2>
      <a:accent1>
        <a:srgbClr val="5AC5CB"/>
      </a:accent1>
      <a:accent2>
        <a:srgbClr val="333C40"/>
      </a:accent2>
      <a:accent3>
        <a:srgbClr val="8FAD15"/>
      </a:accent3>
      <a:accent4>
        <a:srgbClr val="ED8B00"/>
      </a:accent4>
      <a:accent5>
        <a:srgbClr val="D539B5"/>
      </a:accent5>
      <a:accent6>
        <a:srgbClr val="E5554F"/>
      </a:accent6>
      <a:hlink>
        <a:srgbClr val="00B0F0"/>
      </a:hlink>
      <a:folHlink>
        <a:srgbClr val="333C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71ADED7ED7C46A73389DA120D6F60" ma:contentTypeVersion="13" ma:contentTypeDescription="Create a new document." ma:contentTypeScope="" ma:versionID="bf687ccb51015f81281d96f829edb92e">
  <xsd:schema xmlns:xsd="http://www.w3.org/2001/XMLSchema" xmlns:xs="http://www.w3.org/2001/XMLSchema" xmlns:p="http://schemas.microsoft.com/office/2006/metadata/properties" xmlns:ns2="6d4383af-c92c-4367-8237-5448d2253e72" targetNamespace="http://schemas.microsoft.com/office/2006/metadata/properties" ma:root="true" ma:fieldsID="60a769b8100383d07d02675a6dfd8fc3" ns2:_="">
    <xsd:import namespace="6d4383af-c92c-4367-8237-5448d2253e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383af-c92c-4367-8237-5448d2253e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4383af-c92c-4367-8237-5448d2253e72">66DZY4WC6X3N-315-63</_dlc_DocId>
    <_dlc_DocIdUrl xmlns="6d4383af-c92c-4367-8237-5448d2253e72">
      <Url>https://sp.swbc.com/public/marketing/manage/_layouts/15/DocIdRedir.aspx?ID=66DZY4WC6X3N-315-63</Url>
      <Description>66DZY4WC6X3N-315-63</Description>
    </_dlc_DocIdUrl>
  </documentManagement>
</p:properties>
</file>

<file path=customXml/itemProps1.xml><?xml version="1.0" encoding="utf-8"?>
<ds:datastoreItem xmlns:ds="http://schemas.openxmlformats.org/officeDocument/2006/customXml" ds:itemID="{634864BB-433A-4EE3-8128-836C2A8AEA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0FE7B8-BB5F-410B-9CD1-449BFA0615F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13BE10E-0A8F-4334-A316-31ABB4802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4383af-c92c-4367-8237-5448d2253e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E57AD02-ACD2-4557-8C37-4405878E5B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d4383af-c92c-4367-8237-5448d2253e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5551</TotalTime>
  <Words>679</Words>
  <Application>Microsoft Office PowerPoint</Application>
  <PresentationFormat>Widescreen</PresentationFormat>
  <Paragraphs>126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Gadugi</vt:lpstr>
      <vt:lpstr>1_Custom Design</vt:lpstr>
      <vt:lpstr>Custom Design</vt:lpstr>
      <vt:lpstr>4_Custom Design</vt:lpstr>
      <vt:lpstr>2_Custom Design</vt:lpstr>
      <vt:lpstr>5_Custom Design</vt:lpstr>
      <vt:lpstr>3_Custom Design</vt:lpstr>
      <vt:lpstr>7_Custom Design</vt:lpstr>
      <vt:lpstr>6_Custom Design</vt:lpstr>
      <vt:lpstr>8_Custom Design</vt:lpstr>
      <vt:lpstr>Office Theme</vt:lpstr>
      <vt:lpstr>Protesting Your Property Taxes</vt:lpstr>
      <vt:lpstr>San Antonio Market Stats – March 2023</vt:lpstr>
      <vt:lpstr>State of Property Taxes</vt:lpstr>
      <vt:lpstr>Home Value Appraisal</vt:lpstr>
      <vt:lpstr>“Notice of Protest” Deadline</vt:lpstr>
      <vt:lpstr>What is currently in place….</vt:lpstr>
      <vt:lpstr>What is currently in legislation….</vt:lpstr>
      <vt:lpstr>PowerPoint Presentation</vt:lpstr>
      <vt:lpstr>PowerPoint Presentation</vt:lpstr>
      <vt:lpstr>Questions?</vt:lpstr>
      <vt:lpstr>Property Tax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Markets Forecasts and Strategic Solutions Webinar</dc:title>
  <dc:creator>Webb, Melissa</dc:creator>
  <cp:lastModifiedBy>McNish, Nikki</cp:lastModifiedBy>
  <cp:revision>141</cp:revision>
  <cp:lastPrinted>2020-03-18T18:56:36Z</cp:lastPrinted>
  <dcterms:created xsi:type="dcterms:W3CDTF">2018-05-14T20:25:58Z</dcterms:created>
  <dcterms:modified xsi:type="dcterms:W3CDTF">2023-04-26T17:45:01Z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0x010100E6471ADED7ED7C46A73389DA120D6F60</vt:lpwstr>
  </property>
  <property fmtid="{D5CDD505-2E9C-101B-9397-08002B2CF9AE}" pid="3" name="_dlc_DocIdItemGuid">
    <vt:lpwstr>142c235d-1039-43d5-9a13-1b5693e36cd6</vt:lpwstr>
  </property>
</Properties>
</file>